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58" r:id="rId4"/>
    <p:sldId id="282" r:id="rId5"/>
    <p:sldId id="349" r:id="rId6"/>
    <p:sldId id="283" r:id="rId7"/>
    <p:sldId id="275" r:id="rId8"/>
    <p:sldId id="359" r:id="rId9"/>
    <p:sldId id="350" r:id="rId10"/>
    <p:sldId id="362" r:id="rId11"/>
    <p:sldId id="351" r:id="rId12"/>
    <p:sldId id="360" r:id="rId13"/>
    <p:sldId id="352" r:id="rId14"/>
    <p:sldId id="353" r:id="rId15"/>
    <p:sldId id="325" r:id="rId16"/>
    <p:sldId id="324" r:id="rId17"/>
    <p:sldId id="298" r:id="rId18"/>
    <p:sldId id="323" r:id="rId19"/>
    <p:sldId id="295" r:id="rId20"/>
    <p:sldId id="346" r:id="rId21"/>
    <p:sldId id="347" r:id="rId22"/>
    <p:sldId id="348" r:id="rId23"/>
    <p:sldId id="354" r:id="rId24"/>
    <p:sldId id="357" r:id="rId25"/>
    <p:sldId id="355" r:id="rId26"/>
    <p:sldId id="356" r:id="rId27"/>
    <p:sldId id="358" r:id="rId28"/>
    <p:sldId id="322" r:id="rId2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95B"/>
    <a:srgbClr val="A868A4"/>
    <a:srgbClr val="C239E7"/>
    <a:srgbClr val="85277E"/>
    <a:srgbClr val="CC0099"/>
    <a:srgbClr val="B00082"/>
    <a:srgbClr val="96006F"/>
    <a:srgbClr val="C40091"/>
    <a:srgbClr val="D0D8E8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864" autoAdjust="0"/>
  </p:normalViewPr>
  <p:slideViewPr>
    <p:cSldViewPr>
      <p:cViewPr>
        <p:scale>
          <a:sx n="120" d="100"/>
          <a:sy n="120" d="100"/>
        </p:scale>
        <p:origin x="-293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922" y="-102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CE3D-81F0-4A57-93EA-8F4F571467A4}" type="datetimeFigureOut">
              <a:rPr lang="fr-FR" smtClean="0"/>
              <a:t>30/04/2014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E2683-2457-4BD4-9D87-8A62962DF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56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58928739-AC04-4A00-B81F-C25023C0363E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5A5172C-6221-409E-9614-57DFB37BF1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5172C-6221-409E-9614-57DFB37BF1F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_violet_intro_cha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à coins arrondis 3"/>
          <p:cNvSpPr/>
          <p:nvPr userDrawn="1"/>
        </p:nvSpPr>
        <p:spPr>
          <a:xfrm flipH="1">
            <a:off x="-508" y="6237312"/>
            <a:ext cx="647564" cy="54006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dirty="0" smtClean="0"/>
              <a:t>Version</a:t>
            </a:r>
          </a:p>
          <a:p>
            <a:pPr algn="ctr"/>
            <a:r>
              <a:rPr lang="fr-FR" sz="1200" dirty="0" smtClean="0"/>
              <a:t>1.0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B0A309-528B-41D8-953E-50CF5D0D25A1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A7AA56-2ECB-4F4C-8407-DE91E03C405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CA1ACD-3F7B-4D86-B480-93EABA9A88A2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F24E54-A130-449D-BD48-F41B29FF76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iapo_violet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8640452" y="8620"/>
            <a:ext cx="472813" cy="4294260"/>
          </a:xfrm>
          <a:prstGeom prst="rect">
            <a:avLst/>
          </a:prstGeom>
          <a:noFill/>
        </p:spPr>
        <p:txBody>
          <a:bodyPr vert="vert270" wrap="square" lIns="36000" tIns="0" rIns="36000" bIns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96006F"/>
                </a:solidFill>
                <a:effectLst/>
                <a:uLnTx/>
                <a:uFillTx/>
                <a:latin typeface="Calibri"/>
              </a:rPr>
              <a:t>PTSI/PT – PCSI/PSI – TSI - ATS</a:t>
            </a: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rgbClr val="96006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367984" y="80628"/>
            <a:ext cx="380480" cy="4572508"/>
          </a:xfrm>
          <a:prstGeom prst="rect">
            <a:avLst/>
          </a:prstGeom>
          <a:noFill/>
        </p:spPr>
        <p:txBody>
          <a:bodyPr vert="vert270" wrap="square" lIns="36000" tIns="36000" rIns="36000" bIns="3600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96006F"/>
                </a:solidFill>
                <a:effectLst/>
                <a:uLnTx/>
                <a:uFillTx/>
                <a:latin typeface="Calibri"/>
              </a:rPr>
              <a:t>Classes Préparatoires aux Grandes Ecoles</a:t>
            </a:r>
            <a:endParaRPr kumimoji="0" lang="fr-FR" sz="2000" b="0" i="1" u="none" strike="noStrike" kern="0" cap="none" spc="0" normalizeH="0" baseline="0" noProof="0" dirty="0">
              <a:ln>
                <a:noFill/>
              </a:ln>
              <a:solidFill>
                <a:srgbClr val="96006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angle à coins arrondis 9"/>
          <p:cNvSpPr/>
          <p:nvPr userDrawn="1"/>
        </p:nvSpPr>
        <p:spPr>
          <a:xfrm flipH="1">
            <a:off x="-508" y="6237312"/>
            <a:ext cx="647564" cy="54006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dirty="0" smtClean="0"/>
              <a:t>Version</a:t>
            </a:r>
          </a:p>
          <a:p>
            <a:pPr algn="ctr"/>
            <a:r>
              <a:rPr lang="fr-FR" sz="1200" dirty="0" smtClean="0"/>
              <a:t>1.0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2668287" y="3097997"/>
            <a:ext cx="6012667" cy="553998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fr-FR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Simulateur de course</a:t>
            </a:r>
            <a:endParaRPr lang="fr-FR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37B8A1-7A3E-4628-81CA-6CB79F457AF8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5B4AF4-9C58-4E5F-91B6-2A4CEC0B31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9F371D-F656-4E6A-9CE3-EEC8D1A05927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B6BE9E-2859-4952-B739-E8EE3FEF65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DFDBC4-2E42-4429-8424-0763A12F1809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CCCF4C-02E7-4CA9-97E3-4605D58D60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21ADE8-5FA1-43D2-BC51-BBD4E0ABF3BF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994784-357A-45DF-A519-F3D2434D6D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9A592E-9A3A-400F-9D01-FB473DD51814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FE6B5B-C955-46D1-B5F0-75288A5A62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36BB17-248C-4EE0-B832-8C800DE926BF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35FA9A-6905-4134-A31E-9F02D5DA3B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E372A9-82E1-478C-9893-B768B9CE666F}" type="datetimeFigureOut">
              <a:rPr lang="fr-FR"/>
              <a:pPr>
                <a:defRPr/>
              </a:pPr>
              <a:t>30/04/2014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52E57A-D3DA-482D-8E87-5DBD5F157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088740"/>
            <a:ext cx="6624736" cy="490479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fr-F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à enseigner :</a:t>
            </a:r>
          </a:p>
          <a:p>
            <a:pPr algn="ctr"/>
            <a:endParaRPr lang="fr-FR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Simulateur de course</a:t>
            </a:r>
          </a:p>
          <a:p>
            <a:pPr algn="ctr"/>
            <a:endParaRPr lang="fr-FR" sz="6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46754"/>
            <a:ext cx="5796644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« Simulateur de Course » permet d’enseigner par centre d’intérêt au sein d’un îlot de formation.</a:t>
            </a:r>
          </a:p>
          <a:p>
            <a:pPr algn="just"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une même problématique technique, une équipe d’étudiant peut résoudre le problème à partir de différentes approches (matériel, documents, modélisations) en respect de la démarche de l’ingénieur (analyser, modéliser, expérimenter) avec le logiciel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client-serveur 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fourni. D’autres scénarios sont possibles avec combinaisons          approches, multi-acquisitions.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9572" y="779976"/>
            <a:ext cx="253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Même problème,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différentes approches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91880" y="2312876"/>
            <a:ext cx="113977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4640920" y="1664804"/>
            <a:ext cx="0" cy="36004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631658" y="3284984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31658" y="1628800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31658" y="4941168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806026" y="1772816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3654955" y="3459382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Liaison informatique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26" name="Accolade fermante 25"/>
          <p:cNvSpPr/>
          <p:nvPr/>
        </p:nvSpPr>
        <p:spPr>
          <a:xfrm>
            <a:off x="7834426" y="836712"/>
            <a:ext cx="288032" cy="4428492"/>
          </a:xfrm>
          <a:prstGeom prst="rightBrace">
            <a:avLst>
              <a:gd name="adj1" fmla="val 97918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7467435" y="3100882"/>
            <a:ext cx="1636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Synthèse commune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06026" y="3429000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752020" y="51211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4640920" y="5049180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1" y="908720"/>
            <a:ext cx="3419475" cy="3390900"/>
          </a:xfrm>
          <a:prstGeom prst="rect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 flipV="1">
            <a:off x="4637833" y="1405238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7418" y="4495204"/>
            <a:ext cx="37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Fonctionnement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en ilots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intégré avec le logiciel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Client/Serveur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50" y="512676"/>
            <a:ext cx="1773821" cy="136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8" y="2170520"/>
            <a:ext cx="1773827" cy="136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7" y="3829110"/>
            <a:ext cx="1773827" cy="13680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007083" y="2621530"/>
            <a:ext cx="841281" cy="55399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Approche</a:t>
            </a:r>
            <a:endParaRPr lang="fr-FR" sz="1000" b="1" dirty="0" smtClean="0"/>
          </a:p>
          <a:p>
            <a:pPr algn="ctr"/>
            <a:r>
              <a:rPr lang="fr-FR" sz="1000" b="1" dirty="0" smtClean="0"/>
              <a:t>à partir des documents</a:t>
            </a:r>
            <a:endParaRPr lang="fr-FR" sz="10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7007082" y="955757"/>
            <a:ext cx="841281" cy="55399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Approche</a:t>
            </a:r>
            <a:endParaRPr lang="fr-FR" sz="1000" b="1" dirty="0" smtClean="0"/>
          </a:p>
          <a:p>
            <a:pPr algn="ctr"/>
            <a:r>
              <a:rPr lang="fr-FR" sz="1000" b="1" dirty="0" smtClean="0"/>
              <a:t>à partir </a:t>
            </a:r>
            <a:r>
              <a:rPr lang="fr-FR" sz="1000" b="1" dirty="0" smtClean="0"/>
              <a:t>du matériel</a:t>
            </a:r>
            <a:endParaRPr lang="fr-FR" sz="10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7007083" y="4264371"/>
            <a:ext cx="841281" cy="553998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fr-FR" sz="1000" b="1" dirty="0" smtClean="0"/>
              <a:t>Approche</a:t>
            </a:r>
            <a:endParaRPr lang="fr-FR" sz="1000" b="1" dirty="0" smtClean="0"/>
          </a:p>
          <a:p>
            <a:pPr algn="ctr"/>
            <a:r>
              <a:rPr lang="fr-FR" sz="1000" b="1" dirty="0" smtClean="0"/>
              <a:t>à partir des </a:t>
            </a:r>
            <a:r>
              <a:rPr lang="fr-FR" sz="1000" b="1" dirty="0" smtClean="0"/>
              <a:t>modélisatio</a:t>
            </a:r>
            <a:r>
              <a:rPr lang="fr-FR" sz="1000" b="1" dirty="0" smtClean="0"/>
              <a:t>ns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341655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7208" y="764704"/>
            <a:ext cx="6265567" cy="428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rondir un rectangle à un seul coin 4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5590981"/>
            <a:ext cx="5724636" cy="10772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est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fourni avec une documentation technique </a:t>
            </a: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personnalisabl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e, réalisée sous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Scenari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(les sources sont fournis)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Cette documentation techniques est </a:t>
            </a: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intégrable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dans le logiciel de l’utilisateur final.</a:t>
            </a:r>
            <a:endParaRPr lang="fr-F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53236"/>
            <a:ext cx="5724636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chaîne d’information exhaustive !</a:t>
            </a:r>
          </a:p>
          <a:p>
            <a:pPr algn="just"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nombreuses mesures sont disponibles et permettent de valider les modèles proposés pour le simulateur et d’analyser les écarts entre les modèles, les mesures et le comportement réel du véhicule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L’ensemble des informations sont acquises et traiter par l’ordinateur fourni et équipé du logiciel </a:t>
            </a:r>
            <a:r>
              <a:rPr lang="fr-FR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Client/Serveur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34" y="728700"/>
            <a:ext cx="4644516" cy="460695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77634" y="80070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Centrale inertielle :</a:t>
            </a:r>
          </a:p>
          <a:p>
            <a:r>
              <a:rPr lang="fr-FR" sz="12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Accéléromètre 3 axes,</a:t>
            </a:r>
          </a:p>
          <a:p>
            <a:r>
              <a:rPr lang="fr-FR" sz="12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Gyromètre 3 axes</a:t>
            </a:r>
          </a:p>
          <a:p>
            <a:r>
              <a:rPr lang="fr-FR" sz="12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Roulis, Tangage, Lacet</a:t>
            </a:r>
            <a:endParaRPr lang="fr-FR" sz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2447764" y="1700808"/>
            <a:ext cx="864096" cy="720080"/>
          </a:xfrm>
          <a:prstGeom prst="straightConnector1">
            <a:avLst/>
          </a:prstGeom>
          <a:ln>
            <a:solidFill>
              <a:schemeClr val="accent4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63588" y="227687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Potentiomètres linéaire à câble.</a:t>
            </a:r>
            <a:endParaRPr lang="fr-FR" sz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177734" y="2564904"/>
            <a:ext cx="900100" cy="173633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19572" y="4653136"/>
            <a:ext cx="17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Capteurs de force.</a:t>
            </a:r>
            <a:endParaRPr lang="fr-FR" sz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231740" y="4077073"/>
            <a:ext cx="432048" cy="714562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6860914" y="3611112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Volants à retour d’effort, levier</a:t>
            </a:r>
            <a:endParaRPr lang="fr-FR" sz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778134" y="4434354"/>
            <a:ext cx="140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Pédalier</a:t>
            </a:r>
            <a:endParaRPr lang="fr-FR" sz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5688124" y="3465004"/>
            <a:ext cx="432048" cy="900101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5436096" y="2420888"/>
            <a:ext cx="1386154" cy="1332149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623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53236"/>
            <a:ext cx="5724636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Logiciel </a:t>
            </a: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pilotage, d’acquisition </a:t>
            </a: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traitement </a:t>
            </a: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très </a:t>
            </a:r>
            <a:r>
              <a: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complet !</a:t>
            </a:r>
            <a:endParaRPr lang="fr-F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« simulateur de course » est équipé d’un ordinateur PC avec le logiciel </a:t>
            </a:r>
            <a:r>
              <a:rPr lang="fr-FR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SimulateurDeCourse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déjà installé et opérationnel. 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permet :</a:t>
            </a:r>
          </a:p>
          <a:p>
            <a:pPr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 réaliser des acquisitions de données issues des capteurs pendant une simulation et de les combiner/comparer aux données extraites du jeu,</a:t>
            </a:r>
          </a:p>
          <a:p>
            <a:pPr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 prendre le contrôle sur le système avec la commande des vérins,</a:t>
            </a:r>
          </a:p>
          <a:p>
            <a:pPr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De traiter les informations, simulateur connecté ou déconnecté.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pic>
        <p:nvPicPr>
          <p:cNvPr id="7170" name="Picture 2" descr="C:\Users\dvioleau\Desktop\Simulateur_Dossier_Technique\res\Menu_pilotage_acti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00" y="690525"/>
            <a:ext cx="4027044" cy="2860694"/>
          </a:xfrm>
          <a:prstGeom prst="rect">
            <a:avLst/>
          </a:prstGeom>
          <a:noFill/>
        </p:spPr>
      </p:pic>
      <p:pic>
        <p:nvPicPr>
          <p:cNvPr id="7171" name="Picture 3" descr="C:\Users\dvioleau\Desktop\Simulateur_Dossier_Technique\res\Descriptif_lecture_informatio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32" y="2917818"/>
            <a:ext cx="4673664" cy="257445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338773" y="1201707"/>
            <a:ext cx="281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Logiciel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de pilotage, d’acquisition et de traitement des données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complet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innovant.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53236"/>
            <a:ext cx="5724636" cy="10772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simulateur est propice à l’enseignement des nouveaux points du programme :</a:t>
            </a:r>
          </a:p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Programmation en Python</a:t>
            </a:r>
          </a:p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Modélisation </a:t>
            </a:r>
            <a:r>
              <a:rPr lang="fr-FR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SysML</a:t>
            </a:r>
            <a:endParaRPr lang="fr-F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Systèmes discrets (vérins pas à pas, gestion du simulateur)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62461" y="654012"/>
            <a:ext cx="4089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Couvre facilement les nouveaux points du programmes</a:t>
            </a:r>
          </a:p>
        </p:txBody>
      </p:sp>
      <p:pic>
        <p:nvPicPr>
          <p:cNvPr id="8194" name="Picture 2" descr="C:\Users\dvioleau\Desktop\Simulateur_Dossier_Technique\res\IBD.png"/>
          <p:cNvPicPr>
            <a:picLocks noChangeAspect="1" noChangeArrowheads="1"/>
          </p:cNvPicPr>
          <p:nvPr/>
        </p:nvPicPr>
        <p:blipFill>
          <a:blip r:embed="rId3"/>
          <a:srcRect b="26483"/>
          <a:stretch>
            <a:fillRect/>
          </a:stretch>
        </p:blipFill>
        <p:spPr bwMode="auto">
          <a:xfrm>
            <a:off x="884187" y="763551"/>
            <a:ext cx="3432222" cy="375368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066752" y="4670442"/>
            <a:ext cx="3061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IBD du simulateur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91078" y="4159260"/>
            <a:ext cx="306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Programmation de lois de commande en Python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409" y="1712889"/>
            <a:ext cx="4049465" cy="23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619672" y="4833156"/>
            <a:ext cx="590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Maquette  </a:t>
            </a:r>
            <a:r>
              <a:rPr lang="fr-FR" sz="1400" dirty="0" err="1" smtClean="0">
                <a:latin typeface="Arial" pitchFamily="34" charset="0"/>
                <a:cs typeface="Arial" pitchFamily="34" charset="0"/>
              </a:rPr>
              <a:t>Solidworks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 vs simulateur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90981"/>
            <a:ext cx="5724636" cy="10772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chaîne d’énergie permettant de nombreuses études !</a:t>
            </a:r>
          </a:p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Celle-ci est constituée de deux vérins linéaires pas à pas montés en parallèle. Le siège possède deux degrés de liberté (roulis et tangage). Une maquette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Solidworks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permet de modéliser et simuler le comportement du système.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G:\Travaux divers\DMS\materiel\photos_montage\IMG_0700_deto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7" y="946116"/>
            <a:ext cx="3687813" cy="3820631"/>
          </a:xfrm>
          <a:prstGeom prst="rect">
            <a:avLst/>
          </a:prstGeom>
          <a:noFill/>
        </p:spPr>
      </p:pic>
      <p:pic>
        <p:nvPicPr>
          <p:cNvPr id="1028" name="Image 7" descr="G:\Travaux divers\DMS\Simulateur\simulateu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13" y="1347759"/>
            <a:ext cx="3448236" cy="29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47674" y="0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Exemple de comparaison expérience/simulation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5428" y="982629"/>
            <a:ext cx="4929255" cy="26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752" y="3721104"/>
            <a:ext cx="5003578" cy="26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936104" y="5517232"/>
            <a:ext cx="590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Couverture pédagogique pour les enseignements en STI2D.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63588" y="692696"/>
            <a:ext cx="73808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Ces activités pédagogiques sont riches et variées, rigoureusement conformes aux programmes de Sciences Industrielles pour l’Ingénieur en Classes Préparatoires aux Grandes Ecoles et aux recommandations pédagogiques institutionnelles.</a:t>
            </a: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Les activités des différentes filières sont fournies avec le système à enseigner Simulateur de course.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47564" y="5553236"/>
            <a:ext cx="5832648" cy="1296144"/>
            <a:chOff x="647564" y="5553236"/>
            <a:chExt cx="5832648" cy="1296144"/>
          </a:xfrm>
        </p:grpSpPr>
        <p:sp>
          <p:nvSpPr>
            <p:cNvPr id="11" name="Arrondir un rectangle à un seul coin 10"/>
            <p:cNvSpPr/>
            <p:nvPr/>
          </p:nvSpPr>
          <p:spPr>
            <a:xfrm flipH="1" flipV="1">
              <a:off x="647564" y="5553236"/>
              <a:ext cx="5832648" cy="1296144"/>
            </a:xfrm>
            <a:prstGeom prst="round1Rect">
              <a:avLst>
                <a:gd name="adj" fmla="val 25931"/>
              </a:avLst>
            </a:prstGeom>
            <a:gradFill>
              <a:gsLst>
                <a:gs pos="0">
                  <a:srgbClr val="68095B"/>
                </a:gs>
                <a:gs pos="68000">
                  <a:srgbClr val="A868A4"/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19572" y="5589240"/>
              <a:ext cx="5652628" cy="10772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tabLst>
                  <a:tab pos="266700" algn="l"/>
                </a:tabLst>
              </a:pP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 Tps entièrement rédigés avec corrigé sont fournis et balaient l’ensemble des points du programme</a:t>
              </a:r>
            </a:p>
            <a:p>
              <a:pPr algn="just">
                <a:tabLst>
                  <a:tab pos="266700" algn="l"/>
                </a:tabLst>
              </a:pP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 activités de type projet sont également proposées</a:t>
              </a:r>
            </a:p>
            <a:p>
              <a:pPr algn="just">
                <a:tabLst>
                  <a:tab pos="266700" algn="l"/>
                </a:tabLst>
              </a:pP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 nombreuses fiches idées avec compétences/connaissances associées sont détaillées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Couverture pédagogique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13" y="2698740"/>
            <a:ext cx="1980644" cy="24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0759" y="3100383"/>
            <a:ext cx="1996942" cy="236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818" y="2662227"/>
            <a:ext cx="1808794" cy="237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73" y="2990844"/>
            <a:ext cx="2008215" cy="245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Couverture pédagogique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647564" y="5553236"/>
            <a:ext cx="5832648" cy="1297888"/>
            <a:chOff x="647564" y="5553236"/>
            <a:chExt cx="5832648" cy="1297888"/>
          </a:xfrm>
        </p:grpSpPr>
        <p:sp>
          <p:nvSpPr>
            <p:cNvPr id="22" name="Arrondir un rectangle à un seul coin 21"/>
            <p:cNvSpPr/>
            <p:nvPr/>
          </p:nvSpPr>
          <p:spPr>
            <a:xfrm flipH="1" flipV="1">
              <a:off x="647564" y="5553236"/>
              <a:ext cx="5832648" cy="1296144"/>
            </a:xfrm>
            <a:prstGeom prst="round1Rect">
              <a:avLst>
                <a:gd name="adj" fmla="val 25931"/>
              </a:avLst>
            </a:prstGeom>
            <a:gradFill>
              <a:gsLst>
                <a:gs pos="0">
                  <a:srgbClr val="68095B"/>
                </a:gs>
                <a:gs pos="68000">
                  <a:srgbClr val="A868A4"/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719572" y="5589240"/>
              <a:ext cx="5652628" cy="1261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tabLst>
                  <a:tab pos="266700" algn="l"/>
                </a:tabLst>
              </a:pP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Les activités pédagogiques intègrent le </a:t>
              </a:r>
              <a:r>
                <a:rPr lang="fr-F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tryptique</a:t>
              </a: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de la démarche d’ingénieur :  le produit industriel avec son cahier des charges, le modèle avec ses résultats théoriques et le produit du laboratoire avec ses résultats expérimentaux.</a:t>
              </a:r>
            </a:p>
            <a:p>
              <a:pPr algn="ctr">
                <a:tabLst>
                  <a:tab pos="266700" algn="l"/>
                </a:tabLst>
              </a:pPr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Valider le modèle, valider le protocole, valider le produit </a:t>
              </a:r>
            </a:p>
            <a:p>
              <a:pPr algn="ctr">
                <a:tabLst>
                  <a:tab pos="266700" algn="l"/>
                </a:tabLst>
              </a:pPr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 comparant les résultats et en expliquant les écarts. </a:t>
              </a:r>
              <a:endParaRPr lang="fr-F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3419872" y="800708"/>
            <a:ext cx="2160000" cy="12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367644" y="3980093"/>
            <a:ext cx="2160000" cy="126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815916" y="548680"/>
            <a:ext cx="136815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400" b="1" dirty="0" smtClean="0"/>
              <a:t>Domaine Industriel</a:t>
            </a:r>
            <a:endParaRPr lang="fr-FR" sz="14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475656" y="5276237"/>
            <a:ext cx="190821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400" b="1" dirty="0" smtClean="0"/>
              <a:t>Domaine du modèle</a:t>
            </a:r>
            <a:endParaRPr lang="fr-FR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563888" y="2060848"/>
            <a:ext cx="1908212" cy="396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dirty="0" smtClean="0"/>
              <a:t>Produit industriel</a:t>
            </a:r>
          </a:p>
          <a:p>
            <a:pPr algn="ctr"/>
            <a:r>
              <a:rPr lang="fr-FR" sz="1100" dirty="0" smtClean="0"/>
              <a:t>Cahier des charges</a:t>
            </a:r>
            <a:endParaRPr lang="fr-FR" sz="11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3600092" y="908720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8100000">
            <a:off x="2393130" y="2727282"/>
            <a:ext cx="1406133" cy="3240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18900000">
            <a:off x="2069094" y="2439250"/>
            <a:ext cx="1406133" cy="324036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 rot="18902834">
            <a:off x="1865797" y="2385134"/>
            <a:ext cx="136815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b="1" dirty="0" smtClean="0"/>
              <a:t>Comparer et valide le modèle</a:t>
            </a:r>
            <a:endParaRPr lang="fr-FR" sz="1100" b="1" dirty="0"/>
          </a:p>
        </p:txBody>
      </p:sp>
      <p:sp>
        <p:nvSpPr>
          <p:cNvPr id="38" name="ZoneTexte 37"/>
          <p:cNvSpPr txBox="1"/>
          <p:nvPr/>
        </p:nvSpPr>
        <p:spPr>
          <a:xfrm rot="18819589">
            <a:off x="2631381" y="2908905"/>
            <a:ext cx="136815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b="1" dirty="0" smtClean="0"/>
              <a:t>Modéliser</a:t>
            </a:r>
            <a:endParaRPr lang="fr-FR" sz="1100" b="1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583668" y="4088105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5328084" y="3969060"/>
            <a:ext cx="2160000" cy="1260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328084" y="5265204"/>
            <a:ext cx="2160240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400" b="1" dirty="0" smtClean="0"/>
              <a:t>Domaine du laboratoire</a:t>
            </a:r>
            <a:endParaRPr lang="fr-FR" sz="1400" b="1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5544108" y="4077072"/>
            <a:ext cx="1800000" cy="10440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 droite 48"/>
          <p:cNvSpPr/>
          <p:nvPr/>
        </p:nvSpPr>
        <p:spPr>
          <a:xfrm rot="13500000" flipH="1" flipV="1">
            <a:off x="5164717" y="2713381"/>
            <a:ext cx="1406133" cy="32403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 droite 49"/>
          <p:cNvSpPr/>
          <p:nvPr/>
        </p:nvSpPr>
        <p:spPr>
          <a:xfrm rot="13500000">
            <a:off x="5488753" y="2439250"/>
            <a:ext cx="1406133" cy="32403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 rot="2727740">
            <a:off x="5370245" y="2428745"/>
            <a:ext cx="2055566" cy="27231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b="1" dirty="0" smtClean="0"/>
              <a:t>Comparer et valider le produit</a:t>
            </a:r>
            <a:endParaRPr lang="fr-FR" sz="1100" b="1" dirty="0"/>
          </a:p>
        </p:txBody>
      </p:sp>
      <p:sp>
        <p:nvSpPr>
          <p:cNvPr id="52" name="ZoneTexte 51"/>
          <p:cNvSpPr txBox="1"/>
          <p:nvPr/>
        </p:nvSpPr>
        <p:spPr>
          <a:xfrm rot="2708973">
            <a:off x="4900612" y="2887866"/>
            <a:ext cx="1368152" cy="2769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b="1" dirty="0" smtClean="0"/>
              <a:t>Simuler</a:t>
            </a:r>
          </a:p>
          <a:p>
            <a:pPr algn="ctr"/>
            <a:r>
              <a:rPr lang="fr-FR" sz="1100" b="1" dirty="0" smtClean="0"/>
              <a:t>l’environnement</a:t>
            </a:r>
            <a:endParaRPr lang="fr-FR" sz="11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5508104" y="3573016"/>
            <a:ext cx="1908212" cy="396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dirty="0" smtClean="0"/>
              <a:t>Produit du laboratoire</a:t>
            </a:r>
          </a:p>
          <a:p>
            <a:pPr algn="ctr"/>
            <a:r>
              <a:rPr lang="fr-FR" sz="1100" dirty="0" smtClean="0"/>
              <a:t>Résultats expérimentaux</a:t>
            </a:r>
            <a:endParaRPr lang="fr-FR" sz="1100" dirty="0"/>
          </a:p>
        </p:txBody>
      </p:sp>
      <p:sp>
        <p:nvSpPr>
          <p:cNvPr id="56" name="ZoneTexte 55"/>
          <p:cNvSpPr txBox="1"/>
          <p:nvPr/>
        </p:nvSpPr>
        <p:spPr>
          <a:xfrm>
            <a:off x="1475656" y="3573016"/>
            <a:ext cx="1908212" cy="3960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200" b="1" dirty="0" smtClean="0"/>
              <a:t>Modèle</a:t>
            </a:r>
          </a:p>
          <a:p>
            <a:pPr algn="ctr"/>
            <a:r>
              <a:rPr lang="fr-FR" sz="1100" dirty="0" smtClean="0"/>
              <a:t>Résultats théoriques</a:t>
            </a:r>
            <a:endParaRPr lang="fr-FR" sz="1100" dirty="0"/>
          </a:p>
        </p:txBody>
      </p:sp>
      <p:sp>
        <p:nvSpPr>
          <p:cNvPr id="57" name="Flèche courbée vers la droite 56"/>
          <p:cNvSpPr/>
          <p:nvPr/>
        </p:nvSpPr>
        <p:spPr>
          <a:xfrm rot="2613506">
            <a:off x="5066018" y="3641391"/>
            <a:ext cx="396044" cy="756084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Flèche courbée vers la droite 57"/>
          <p:cNvSpPr/>
          <p:nvPr/>
        </p:nvSpPr>
        <p:spPr>
          <a:xfrm rot="19332261" flipH="1">
            <a:off x="3357980" y="3687068"/>
            <a:ext cx="396044" cy="756084"/>
          </a:xfrm>
          <a:prstGeom prst="curv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707904" y="4077072"/>
            <a:ext cx="687675" cy="4480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000" b="1" dirty="0" smtClean="0"/>
              <a:t>Valider</a:t>
            </a:r>
          </a:p>
          <a:p>
            <a:pPr algn="ctr"/>
            <a:r>
              <a:rPr lang="fr-FR" sz="1000" b="1" dirty="0" smtClean="0"/>
              <a:t>le modèle</a:t>
            </a:r>
            <a:endParaRPr lang="fr-FR" sz="1000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4391980" y="4077072"/>
            <a:ext cx="687675" cy="32403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000" b="1" dirty="0" smtClean="0"/>
              <a:t>Valider</a:t>
            </a:r>
          </a:p>
          <a:p>
            <a:pPr algn="ctr"/>
            <a:r>
              <a:rPr lang="fr-FR" sz="1000" b="1" dirty="0" smtClean="0"/>
              <a:t>le protocole</a:t>
            </a:r>
            <a:endParaRPr lang="fr-FR" sz="1000" b="1" dirty="0"/>
          </a:p>
        </p:txBody>
      </p:sp>
      <p:sp>
        <p:nvSpPr>
          <p:cNvPr id="61" name="Flèche droite rayée 60"/>
          <p:cNvSpPr/>
          <p:nvPr/>
        </p:nvSpPr>
        <p:spPr>
          <a:xfrm>
            <a:off x="4680012" y="4617132"/>
            <a:ext cx="57606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droite rayée 61"/>
          <p:cNvSpPr/>
          <p:nvPr/>
        </p:nvSpPr>
        <p:spPr>
          <a:xfrm flipH="1">
            <a:off x="3599892" y="4617132"/>
            <a:ext cx="576064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743908" y="4905164"/>
            <a:ext cx="1404156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Comparer les résultats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et expliquer les écarts</a:t>
            </a:r>
            <a:endParaRPr lang="fr-FR" sz="1100" b="1" dirty="0">
              <a:solidFill>
                <a:srgbClr val="FF0000"/>
              </a:solidFill>
            </a:endParaRPr>
          </a:p>
        </p:txBody>
      </p:sp>
      <p:pic>
        <p:nvPicPr>
          <p:cNvPr id="40" name="Picture 2" descr="simulat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955" y="4049721"/>
            <a:ext cx="1204929" cy="101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7" descr="G:\Travaux divers\DMS\Simulateur\simulateu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551" y="4122747"/>
            <a:ext cx="1132903" cy="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1740" y="946116"/>
            <a:ext cx="1314468" cy="9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 flipH="1">
            <a:off x="1361878" y="1124744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Etude fonctionnelle des systèmes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 flipH="1">
            <a:off x="1361878" y="692696"/>
            <a:ext cx="5004556" cy="28803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Centres d’Intérêt PCSI / PTSI / TSI1 / ATS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Couverture pédagogique</a:t>
            </a:r>
          </a:p>
        </p:txBody>
      </p:sp>
      <p:sp>
        <p:nvSpPr>
          <p:cNvPr id="20" name="Arrondir un rectangle à un seul coin 19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9572" y="5589240"/>
            <a:ext cx="56526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couverture riche du programme de PCSI / PTSI / TSI1 / ATS</a:t>
            </a:r>
            <a:endParaRPr lang="fr-F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431540" y="144016"/>
            <a:ext cx="728700" cy="7287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PCSI</a:t>
            </a:r>
          </a:p>
          <a:p>
            <a:pPr algn="ctr"/>
            <a:r>
              <a:rPr lang="fr-FR" sz="1400" b="1" dirty="0" smtClean="0"/>
              <a:t>PSI</a:t>
            </a:r>
            <a:endParaRPr lang="fr-FR" sz="1100" b="1" dirty="0" smtClean="0"/>
          </a:p>
        </p:txBody>
      </p:sp>
      <p:sp>
        <p:nvSpPr>
          <p:cNvPr id="23" name="Rectangle à coins arrondis 22"/>
          <p:cNvSpPr/>
          <p:nvPr/>
        </p:nvSpPr>
        <p:spPr>
          <a:xfrm flipH="1">
            <a:off x="1361878" y="1556792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Cinématique du solide</a:t>
            </a:r>
            <a:endParaRPr lang="fr-FR" sz="1400" dirty="0"/>
          </a:p>
        </p:txBody>
      </p:sp>
      <p:sp>
        <p:nvSpPr>
          <p:cNvPr id="24" name="Rectangle à coins arrondis 23"/>
          <p:cNvSpPr/>
          <p:nvPr/>
        </p:nvSpPr>
        <p:spPr>
          <a:xfrm flipH="1">
            <a:off x="1361878" y="195283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Chaine d’information : la commande des systèmes</a:t>
            </a:r>
            <a:endParaRPr lang="fr-FR" sz="1400" dirty="0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1361878" y="2348880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Etude des chaînes fonctionnelles</a:t>
            </a:r>
            <a:endParaRPr lang="fr-FR" sz="1400" dirty="0"/>
          </a:p>
        </p:txBody>
      </p:sp>
      <p:sp>
        <p:nvSpPr>
          <p:cNvPr id="26" name="Rectangle à coins arrondis 25"/>
          <p:cNvSpPr/>
          <p:nvPr/>
        </p:nvSpPr>
        <p:spPr>
          <a:xfrm flipH="1">
            <a:off x="1361878" y="2744960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Modélisation cinématique des liaisons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 flipH="1">
            <a:off x="1361878" y="3140968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Statique des solides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>
          <a:xfrm flipH="1">
            <a:off x="1361878" y="3537012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Automatique / Identification</a:t>
            </a:r>
            <a:endParaRPr lang="fr-FR" sz="1400" dirty="0"/>
          </a:p>
        </p:txBody>
      </p:sp>
      <p:sp>
        <p:nvSpPr>
          <p:cNvPr id="29" name="Rectangle à coins arrondis 28"/>
          <p:cNvSpPr/>
          <p:nvPr/>
        </p:nvSpPr>
        <p:spPr>
          <a:xfrm flipH="1">
            <a:off x="1361878" y="393305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Les constituants des chaînes fonctionnelles</a:t>
            </a:r>
            <a:endParaRPr lang="fr-FR" sz="1400" dirty="0"/>
          </a:p>
        </p:txBody>
      </p:sp>
      <p:sp>
        <p:nvSpPr>
          <p:cNvPr id="30" name="Rectangle à coins arrondis 29"/>
          <p:cNvSpPr/>
          <p:nvPr/>
        </p:nvSpPr>
        <p:spPr>
          <a:xfrm flipH="1">
            <a:off x="1361878" y="4329100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Vérification des performances</a:t>
            </a:r>
            <a:endParaRPr lang="fr-FR" sz="1400" dirty="0"/>
          </a:p>
        </p:txBody>
      </p:sp>
      <p:sp>
        <p:nvSpPr>
          <p:cNvPr id="31" name="Rectangle à coins arrondis 30"/>
          <p:cNvSpPr/>
          <p:nvPr/>
        </p:nvSpPr>
        <p:spPr>
          <a:xfrm flipH="1">
            <a:off x="1361878" y="4725144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Modèles de comportement des commandes</a:t>
            </a:r>
            <a:endParaRPr lang="fr-FR" sz="1400" dirty="0"/>
          </a:p>
        </p:txBody>
      </p:sp>
      <p:sp>
        <p:nvSpPr>
          <p:cNvPr id="32" name="Rectangle à coins arrondis 31"/>
          <p:cNvSpPr/>
          <p:nvPr/>
        </p:nvSpPr>
        <p:spPr>
          <a:xfrm flipH="1">
            <a:off x="1361878" y="5121188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Analyse et modélisation des solutions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480212" y="1089901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70376" y="1484784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444208" y="1917993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444208" y="2350041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444208" y="2744924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444208" y="3140968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434372" y="3537012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44208" y="3933056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434372" y="4293096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424536" y="4689140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434372" y="5085184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69901" y="510890"/>
            <a:ext cx="380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Sommaire</a:t>
            </a:r>
            <a:endParaRPr lang="fr-FR" sz="2400" b="1" dirty="0">
              <a:solidFill>
                <a:srgbClr val="96006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1196752"/>
            <a:ext cx="78488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 De quoi s’agit-il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 Composition du Système à Enseigner</a:t>
            </a: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 Les points forts du Système à Enseigner</a:t>
            </a:r>
            <a:endParaRPr lang="fr-FR" b="1" dirty="0" smtClean="0">
              <a:solidFill>
                <a:srgbClr val="96006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 Couverture pédagogique en première année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 Couverture pédagogique en deuxième année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62" y="3353493"/>
            <a:ext cx="3533076" cy="35045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 flipH="1">
            <a:off x="1361878" y="1197770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Les systèmes séquentiels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 flipH="1">
            <a:off x="1361878" y="692696"/>
            <a:ext cx="5004556" cy="28803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Centres d’Intérêt PSI / PT / TSI2 / ATS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Couverture pédagogique</a:t>
            </a:r>
          </a:p>
        </p:txBody>
      </p:sp>
      <p:sp>
        <p:nvSpPr>
          <p:cNvPr id="20" name="Arrondir un rectangle à un seul coin 19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9572" y="5589240"/>
            <a:ext cx="56526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 couverture complète du programme de PSI / PT / TSI2 / ATS</a:t>
            </a:r>
            <a:endParaRPr lang="fr-F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Ellipse 21"/>
          <p:cNvSpPr>
            <a:spLocks noChangeAspect="1"/>
          </p:cNvSpPr>
          <p:nvPr/>
        </p:nvSpPr>
        <p:spPr>
          <a:xfrm>
            <a:off x="431540" y="144016"/>
            <a:ext cx="728700" cy="7287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PCSI</a:t>
            </a:r>
          </a:p>
          <a:p>
            <a:pPr algn="ctr"/>
            <a:r>
              <a:rPr lang="fr-FR" sz="1400" b="1" dirty="0" smtClean="0"/>
              <a:t>PSI</a:t>
            </a:r>
            <a:endParaRPr lang="fr-FR" sz="1100" b="1" dirty="0" smtClean="0"/>
          </a:p>
        </p:txBody>
      </p:sp>
      <p:sp>
        <p:nvSpPr>
          <p:cNvPr id="23" name="Rectangle à coins arrondis 22"/>
          <p:cNvSpPr/>
          <p:nvPr/>
        </p:nvSpPr>
        <p:spPr>
          <a:xfrm flipH="1">
            <a:off x="1361878" y="168072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Dynamique des solides : Cinématique</a:t>
            </a:r>
            <a:endParaRPr lang="fr-FR" sz="1400" dirty="0"/>
          </a:p>
        </p:txBody>
      </p:sp>
      <p:sp>
        <p:nvSpPr>
          <p:cNvPr id="24" name="Rectangle à coins arrondis 23"/>
          <p:cNvSpPr/>
          <p:nvPr/>
        </p:nvSpPr>
        <p:spPr>
          <a:xfrm flipH="1">
            <a:off x="1361878" y="214979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Dynamique des solides : Puissance</a:t>
            </a:r>
            <a:endParaRPr lang="fr-FR" sz="1400" dirty="0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1361878" y="261886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Les chaînes de solides</a:t>
            </a:r>
            <a:endParaRPr lang="fr-FR" sz="1400" dirty="0"/>
          </a:p>
        </p:txBody>
      </p:sp>
      <p:sp>
        <p:nvSpPr>
          <p:cNvPr id="27" name="Rectangle à coins arrondis 26"/>
          <p:cNvSpPr/>
          <p:nvPr/>
        </p:nvSpPr>
        <p:spPr>
          <a:xfrm flipH="1">
            <a:off x="1361878" y="3136896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Etude globale des systèmes</a:t>
            </a:r>
            <a:endParaRPr lang="fr-FR" sz="1400" dirty="0"/>
          </a:p>
        </p:txBody>
      </p:sp>
      <p:sp>
        <p:nvSpPr>
          <p:cNvPr id="28" name="Rectangle à coins arrondis 27"/>
          <p:cNvSpPr/>
          <p:nvPr/>
        </p:nvSpPr>
        <p:spPr>
          <a:xfrm flipH="1">
            <a:off x="1361878" y="3624433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Vérification des performances</a:t>
            </a:r>
            <a:endParaRPr lang="fr-FR" sz="1400" dirty="0"/>
          </a:p>
        </p:txBody>
      </p:sp>
      <p:sp>
        <p:nvSpPr>
          <p:cNvPr id="29" name="Rectangle à coins arrondis 28"/>
          <p:cNvSpPr/>
          <p:nvPr/>
        </p:nvSpPr>
        <p:spPr>
          <a:xfrm flipH="1">
            <a:off x="1361878" y="4093503"/>
            <a:ext cx="5004556" cy="324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Etude des systèmes : analyse et synthèse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480212" y="1162927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470376" y="1608718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444208" y="2114953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444208" y="2620027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444208" y="3155363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434372" y="3624433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444208" y="4093503"/>
            <a:ext cx="405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665109" y="654012"/>
            <a:ext cx="1314468" cy="7287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Première année</a:t>
            </a:r>
            <a:endParaRPr lang="fr-FR" sz="1100" b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7674" y="1749402"/>
            <a:ext cx="73808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Découvrir l’architecture et le fonctionnement du simulateur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Analyser la restitution des accélérations en comparant les écarts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Etablir un modèle géométrique et cinématique du simulateur, le valider expérimentalement, le simplifier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Identifier le comportement du simulateur par analyse fréquentielle et temporelle en vue de la prédiction du comportement sous sollicitations cycliques à haute fréquence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Vérifier le dimensionnement des vérins pour supporter une personne de 120 kg !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Programmer une loi de commande évoluée du simulateur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665109" y="654012"/>
            <a:ext cx="1314468" cy="7287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Seconde année</a:t>
            </a:r>
            <a:endParaRPr lang="fr-FR" sz="1100" b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47674" y="1749402"/>
            <a:ext cx="7380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Etablir un modèle dynamique du système et le valider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Analyser les performances de poussée des vérins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Reconcevoir le système pour prendre en compte le lacet (perte d’adhérence arrière)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2667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Spécifier géométriquement le bâti du simulateur pour la mise en série et l’assemblage aisé par les utilisateurs</a:t>
            </a:r>
          </a:p>
          <a:p>
            <a:pPr algn="just">
              <a:tabLst>
                <a:tab pos="266700" algn="l"/>
              </a:tabLst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04" y="524680"/>
            <a:ext cx="4965768" cy="63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26" y="471446"/>
            <a:ext cx="5300181" cy="63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239" y="507960"/>
            <a:ext cx="5075307" cy="63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725" y="507960"/>
            <a:ext cx="5225665" cy="635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291" y="617498"/>
            <a:ext cx="5084173" cy="62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719572" y="683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Quelques exemples d’Activités Pratiques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4307497"/>
            <a:ext cx="6624736" cy="185780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600" b="1" dirty="0" smtClean="0">
                <a:solidFill>
                  <a:schemeClr val="bg1"/>
                </a:solidFill>
              </a:rPr>
              <a:t>Pour nous contacter :</a:t>
            </a:r>
          </a:p>
          <a:p>
            <a:pPr algn="ctr"/>
            <a:endParaRPr lang="fr-FR" sz="12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600" b="1" dirty="0" smtClean="0">
                <a:solidFill>
                  <a:schemeClr val="bg1"/>
                </a:solidFill>
              </a:rPr>
              <a:t>www.dmseducation.com </a:t>
            </a:r>
          </a:p>
          <a:p>
            <a:pPr algn="ctr"/>
            <a:r>
              <a:rPr lang="fr-FR" sz="2600" b="1" dirty="0" smtClean="0">
                <a:solidFill>
                  <a:schemeClr val="bg1"/>
                </a:solidFill>
              </a:rPr>
              <a:t>info@dmseducation.com</a:t>
            </a:r>
          </a:p>
          <a:p>
            <a:pPr algn="ctr"/>
            <a:endParaRPr lang="fr-FR" sz="26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59632" y="404664"/>
            <a:ext cx="6624736" cy="34582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endParaRPr lang="fr-F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à enseigner :</a:t>
            </a:r>
          </a:p>
          <a:p>
            <a:pPr algn="ctr"/>
            <a:endParaRPr lang="fr-FR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Simulateur de course</a:t>
            </a:r>
            <a:endParaRPr lang="fr-FR" sz="66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20688"/>
            <a:ext cx="7596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 simulateur de course permet de vivre les véritables sensations d’une course automobile,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à l’aide de modèles dynamiques à plusieurs degrés de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liberté.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669901" y="6834"/>
            <a:ext cx="380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De quoi s’agit-il ?</a:t>
            </a:r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1341" y="2384884"/>
            <a:ext cx="28162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rrondir un rectangle à un seul coin 5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5589820"/>
            <a:ext cx="5796644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 intègre les dernières technologies pour immerger le conducteur dans une véritable course automobile avec la perception des mouvements en optimisant les principes de kinesthésie et de proprioception.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00657"/>
            <a:ext cx="4176464" cy="41426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943708" y="5245459"/>
            <a:ext cx="5002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Architecture du simulateur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69901" y="6834"/>
            <a:ext cx="380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De quoi s’agit-il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7584" y="656692"/>
            <a:ext cx="7596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A partir des informations provenant du jeu et des périphériques (volant, pédalier), le logiciel calcule les consignes à appliquer aux actionneurs pour déplacer le siège.</a:t>
            </a:r>
          </a:p>
        </p:txBody>
      </p:sp>
      <p:sp>
        <p:nvSpPr>
          <p:cNvPr id="6" name="Arrondir un rectangle à un seul coin 5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568" y="5589820"/>
            <a:ext cx="5796644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est commandé par un logiciel entièrement personnalisable permettant à l’utilisateur d’agir sur les accélérations, les freinages, les effets centrifuges, lacet, roulis et tangage.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06" y="2420888"/>
            <a:ext cx="1236938" cy="7928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1" y="1672356"/>
            <a:ext cx="1786646" cy="15161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09" y="3386931"/>
            <a:ext cx="2000078" cy="19523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851867"/>
            <a:ext cx="1296144" cy="10224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59" y="2228435"/>
            <a:ext cx="1417824" cy="12839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4550"/>
            <a:ext cx="1044116" cy="83674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33" y="3766660"/>
            <a:ext cx="739915" cy="12825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34" y="3824456"/>
            <a:ext cx="714771" cy="1238936"/>
          </a:xfrm>
          <a:prstGeom prst="rect">
            <a:avLst/>
          </a:prstGeom>
        </p:spPr>
      </p:pic>
      <p:sp>
        <p:nvSpPr>
          <p:cNvPr id="16" name="Flèche droite rayée 15"/>
          <p:cNvSpPr/>
          <p:nvPr/>
        </p:nvSpPr>
        <p:spPr>
          <a:xfrm rot="1106561">
            <a:off x="2828425" y="4551928"/>
            <a:ext cx="540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rayée 18"/>
          <p:cNvSpPr/>
          <p:nvPr/>
        </p:nvSpPr>
        <p:spPr>
          <a:xfrm rot="6686875">
            <a:off x="2112763" y="3386361"/>
            <a:ext cx="468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rayée 19"/>
          <p:cNvSpPr/>
          <p:nvPr/>
        </p:nvSpPr>
        <p:spPr>
          <a:xfrm rot="14913125" flipH="1">
            <a:off x="2494785" y="3386047"/>
            <a:ext cx="468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rayée 20"/>
          <p:cNvSpPr/>
          <p:nvPr/>
        </p:nvSpPr>
        <p:spPr>
          <a:xfrm rot="9250528">
            <a:off x="3174810" y="2350608"/>
            <a:ext cx="540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rayée 21"/>
          <p:cNvSpPr/>
          <p:nvPr/>
        </p:nvSpPr>
        <p:spPr>
          <a:xfrm rot="1106561">
            <a:off x="5796505" y="2708278"/>
            <a:ext cx="540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rayée 22"/>
          <p:cNvSpPr/>
          <p:nvPr/>
        </p:nvSpPr>
        <p:spPr>
          <a:xfrm rot="13032652">
            <a:off x="5413336" y="3477798"/>
            <a:ext cx="540000" cy="21803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69901" y="6834"/>
            <a:ext cx="380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De quoi s’agit-il ?</a:t>
            </a:r>
          </a:p>
        </p:txBody>
      </p:sp>
      <p:pic>
        <p:nvPicPr>
          <p:cNvPr id="1026" name="Picture 2" descr="D:\Travaux divers\DMS2\Simulateur\Dossier technique\sources\Simulateur\Images\SimXperienceSeatBase.jpg\SimXperienceSeat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614" y="1160748"/>
            <a:ext cx="2484276" cy="186460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827584" y="654012"/>
            <a:ext cx="759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 simulateur est issu d’un produit réel, industriel, grand public.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dvioleau\Desktop\Simulateur_Dossier_Technique\res\StageIIISimulat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2057" y="1155373"/>
            <a:ext cx="2484084" cy="1864603"/>
          </a:xfrm>
          <a:prstGeom prst="rect">
            <a:avLst/>
          </a:prstGeom>
          <a:noFill/>
        </p:spPr>
      </p:pic>
      <p:pic>
        <p:nvPicPr>
          <p:cNvPr id="1028" name="Picture 4" descr="C:\Users\dvioleau\Desktop\Simulateur_Dossier_Technique\res\racing_simul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3676" y="3073459"/>
            <a:ext cx="3207036" cy="2136987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915745" y="3042129"/>
            <a:ext cx="2848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Kit 1 : 2300 $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00092" y="3042129"/>
            <a:ext cx="2848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Kit 3 : 6500 $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55498" y="5209455"/>
            <a:ext cx="2848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itchFamily="34" charset="0"/>
                <a:cs typeface="Arial" pitchFamily="34" charset="0"/>
              </a:rPr>
              <a:t>Kit  5 : 17000 $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rrondir un rectangle à un seul coin 12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8" y="5589820"/>
            <a:ext cx="5796644" cy="64633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simulateurs sont commercialisés pour les particuliers ou les salles de jeux par la société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SimXperience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Il propose différentes versions évolutives en fonction du budget et du besoin.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2669901" y="6834"/>
            <a:ext cx="38041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De quoi s’agit-il ?</a:t>
            </a:r>
          </a:p>
        </p:txBody>
      </p:sp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90981"/>
            <a:ext cx="5724636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nombreuses possibilités d’évolution du système !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Plus de 15 jeux disponibles (1 fourni). Différents réglages pour le ressenti des accélérations, ajout de jauges réalistes… Extension possible pour prise en compte de la chasse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arrière lors d’activité de projet.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40" name="Picture 4" descr="http://static.guim.co.uk/sys-images/Observer/Columnist/Columnists/2011/9/28/1317226074669/f1-2011-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201" y="3940182"/>
            <a:ext cx="2373345" cy="142400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178572" y="4487877"/>
            <a:ext cx="250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Jeux ultra-réalistes</a:t>
            </a:r>
          </a:p>
        </p:txBody>
      </p:sp>
      <p:pic>
        <p:nvPicPr>
          <p:cNvPr id="3074" name="Picture 2" descr="C:\Users\dvioleau\Desktop\Simulateur_Dossier_Technique\res\ecran_accuei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13" y="800064"/>
            <a:ext cx="3959292" cy="2957644"/>
          </a:xfrm>
          <a:prstGeom prst="rect">
            <a:avLst/>
          </a:prstGeom>
          <a:noFill/>
        </p:spPr>
      </p:pic>
      <p:pic>
        <p:nvPicPr>
          <p:cNvPr id="65538" name="Picture 2" descr="http://thegamingliberty.com/wp-content/uploads/Formula-1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68" y="2771766"/>
            <a:ext cx="2336832" cy="148810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937130" y="982629"/>
            <a:ext cx="348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Logiciel de gestion de la simulation simple à utiliser :</a:t>
            </a:r>
          </a:p>
          <a:p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Plug’n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Play 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33"/>
          <p:cNvSpPr/>
          <p:nvPr/>
        </p:nvSpPr>
        <p:spPr>
          <a:xfrm flipH="1">
            <a:off x="3545886" y="4578846"/>
            <a:ext cx="2052228" cy="63097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Un simulateur 2 axes </a:t>
            </a:r>
            <a:r>
              <a:rPr lang="fr-FR" sz="1200" b="1" dirty="0" smtClean="0"/>
              <a:t> instrumenté</a:t>
            </a:r>
          </a:p>
          <a:p>
            <a:pPr algn="ctr"/>
            <a:r>
              <a:rPr lang="fr-FR" sz="1200" b="1" dirty="0" smtClean="0"/>
              <a:t>avec ordinateur PC installé.</a:t>
            </a:r>
            <a:endParaRPr lang="fr-FR" sz="12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Composition du Système A Enseigner</a:t>
            </a:r>
          </a:p>
        </p:txBody>
      </p:sp>
      <p:sp>
        <p:nvSpPr>
          <p:cNvPr id="63" name="Rectangle à coins arrondis 62"/>
          <p:cNvSpPr/>
          <p:nvPr/>
        </p:nvSpPr>
        <p:spPr>
          <a:xfrm flipH="1">
            <a:off x="6032783" y="4670598"/>
            <a:ext cx="2016000" cy="5400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Environnement Multimédia d’apprentissage</a:t>
            </a:r>
            <a:endParaRPr lang="fr-FR" sz="1200" b="1" dirty="0"/>
          </a:p>
        </p:txBody>
      </p:sp>
      <p:sp>
        <p:nvSpPr>
          <p:cNvPr id="65" name="Rectangle à coins arrondis 64"/>
          <p:cNvSpPr/>
          <p:nvPr/>
        </p:nvSpPr>
        <p:spPr>
          <a:xfrm flipH="1">
            <a:off x="870634" y="2168860"/>
            <a:ext cx="1889375" cy="5400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Un logiciel </a:t>
            </a:r>
            <a:r>
              <a:rPr lang="fr-FR" sz="1200" b="1" dirty="0" smtClean="0"/>
              <a:t>d’acquisition, de pilotage et d’analyse.</a:t>
            </a:r>
            <a:endParaRPr lang="fr-FR" sz="1200" b="1" dirty="0"/>
          </a:p>
        </p:txBody>
      </p:sp>
      <p:sp>
        <p:nvSpPr>
          <p:cNvPr id="66" name="Rectangle à coins arrondis 65"/>
          <p:cNvSpPr/>
          <p:nvPr/>
        </p:nvSpPr>
        <p:spPr>
          <a:xfrm flipH="1">
            <a:off x="6269841" y="2346965"/>
            <a:ext cx="1889375" cy="5400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Logiciel </a:t>
            </a:r>
            <a:r>
              <a:rPr lang="fr-FR" sz="1200" b="1" dirty="0" err="1" smtClean="0"/>
              <a:t>SimCommander</a:t>
            </a:r>
            <a:r>
              <a:rPr lang="fr-FR" sz="1200" b="1" dirty="0" smtClean="0"/>
              <a:t> et 1 jeu préinstallé</a:t>
            </a:r>
            <a:endParaRPr lang="fr-FR" sz="1200" b="1" dirty="0"/>
          </a:p>
        </p:txBody>
      </p:sp>
      <p:sp>
        <p:nvSpPr>
          <p:cNvPr id="70" name="Arrondir un rectangle à un seul coin 69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83568" y="5590981"/>
            <a:ext cx="5724636" cy="10772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est complet, prêt à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l’enseignement,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simulateur instrumenté, le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logiciel d’interfaçage avec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jeu vidéo,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logiciel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d’acquisition, de pilotage des vérins et d’analyse des résultats, l’ordinateur PC installé, l’écran grand format, et l’environnement multimédia d’apprentissage (EMA) .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AutoShape 2" descr="Logiciel d'acquisition des données - Traite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755" y="1088740"/>
            <a:ext cx="1706563" cy="10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Users\dvioleau\Desktop\Simulateur_Dossier_Technique\res\Accueil_simulateur_detect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842" y="801472"/>
            <a:ext cx="1848958" cy="1314467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8681" y="3248980"/>
            <a:ext cx="1784203" cy="1293786"/>
          </a:xfrm>
          <a:prstGeom prst="rect">
            <a:avLst/>
          </a:prstGeom>
          <a:noFill/>
          <a:ln w="9525">
            <a:solidFill>
              <a:srgbClr val="68095B"/>
            </a:solidFill>
            <a:miter lim="800000"/>
            <a:headEnd/>
            <a:tailEnd/>
          </a:ln>
          <a:effectLst/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58" y="1066428"/>
            <a:ext cx="3992725" cy="39604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à coins arrondis 33"/>
          <p:cNvSpPr/>
          <p:nvPr/>
        </p:nvSpPr>
        <p:spPr>
          <a:xfrm flipH="1">
            <a:off x="1120311" y="2458287"/>
            <a:ext cx="2908481" cy="31548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Dossier Technique numérique.</a:t>
            </a:r>
            <a:endParaRPr lang="fr-FR" sz="12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Composition du Système A Enseigner</a:t>
            </a:r>
          </a:p>
        </p:txBody>
      </p:sp>
      <p:sp>
        <p:nvSpPr>
          <p:cNvPr id="70" name="Arrondir un rectangle à un seul coin 69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83568" y="5590981"/>
            <a:ext cx="5724636" cy="107721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est 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fourni avec un environnement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multimedia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d’apprentissage (EMA) intégrant le dossier technique, les documents ressources, le dossier pédagogique ainsi que la description du système à la norme SysML, modélisation 3D sous SolidWorks, simulation mécanique sous Méca 3D et modèle multiphysique sous </a:t>
            </a:r>
            <a:r>
              <a:rPr lang="fr-FR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Scilab</a:t>
            </a:r>
            <a:r>
              <a:rPr lang="fr-F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 flipH="1">
            <a:off x="5294659" y="4741230"/>
            <a:ext cx="2227090" cy="54006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Modélisation 3D </a:t>
            </a:r>
            <a:r>
              <a:rPr lang="fr-FR" sz="1200" b="1" dirty="0" err="1" smtClean="0"/>
              <a:t>Solidworks</a:t>
            </a:r>
            <a:r>
              <a:rPr lang="fr-FR" sz="1200" b="1" dirty="0" smtClean="0"/>
              <a:t> </a:t>
            </a:r>
            <a:endParaRPr lang="fr-FR" sz="1200" b="1" dirty="0" smtClean="0"/>
          </a:p>
          <a:p>
            <a:pPr algn="ctr"/>
            <a:r>
              <a:rPr lang="fr-FR" sz="1200" b="1" dirty="0" smtClean="0"/>
              <a:t>Simulation </a:t>
            </a:r>
            <a:r>
              <a:rPr lang="fr-FR" sz="1200" b="1" dirty="0" smtClean="0"/>
              <a:t>sous meca3D</a:t>
            </a:r>
            <a:endParaRPr lang="fr-FR" sz="1200" b="1" dirty="0"/>
          </a:p>
        </p:txBody>
      </p:sp>
      <p:sp>
        <p:nvSpPr>
          <p:cNvPr id="57346" name="AutoShape 2" descr="Logiciel d'acquisition des données - Traitemen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Image 7" descr="G:\Travaux divers\DMS\Simulateur\simulate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9056" y="3338737"/>
            <a:ext cx="1518296" cy="131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3" y="584684"/>
            <a:ext cx="215239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79" y="1005366"/>
            <a:ext cx="215239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68"/>
          <a:stretch/>
        </p:blipFill>
        <p:spPr bwMode="auto">
          <a:xfrm>
            <a:off x="4768742" y="781513"/>
            <a:ext cx="1459442" cy="1589619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160748"/>
            <a:ext cx="1836204" cy="1395604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à coins arrondis 20"/>
          <p:cNvSpPr/>
          <p:nvPr/>
        </p:nvSpPr>
        <p:spPr>
          <a:xfrm flipH="1">
            <a:off x="4851361" y="2684673"/>
            <a:ext cx="2908481" cy="31548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Description à la norme SysML.</a:t>
            </a:r>
            <a:endParaRPr lang="fr-FR" sz="12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1620" y="2960948"/>
            <a:ext cx="1547619" cy="1882388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5361" y="3140968"/>
            <a:ext cx="1612130" cy="1912793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24" name="Rectangle à coins arrondis 23"/>
          <p:cNvSpPr/>
          <p:nvPr/>
        </p:nvSpPr>
        <p:spPr>
          <a:xfrm flipH="1">
            <a:off x="1123459" y="5123547"/>
            <a:ext cx="2908481" cy="31548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/>
              <a:t>Dossier  Pédagogique numérique.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218014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ndir un rectangle à un seul coin 13"/>
          <p:cNvSpPr/>
          <p:nvPr/>
        </p:nvSpPr>
        <p:spPr>
          <a:xfrm flipH="1" flipV="1">
            <a:off x="647564" y="5553236"/>
            <a:ext cx="5832648" cy="1296144"/>
          </a:xfrm>
          <a:prstGeom prst="round1Rect">
            <a:avLst>
              <a:gd name="adj" fmla="val 25931"/>
            </a:avLst>
          </a:prstGeom>
          <a:gradFill>
            <a:gsLst>
              <a:gs pos="0">
                <a:srgbClr val="68095B"/>
              </a:gs>
              <a:gs pos="68000">
                <a:srgbClr val="A868A4"/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3568" y="5546754"/>
            <a:ext cx="5796644" cy="116955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système à Enseigner « Simulateur de Course » permet d’enseigner par centre d’intérêt au sein d’un îlot de formation.</a:t>
            </a:r>
          </a:p>
          <a:p>
            <a:pPr algn="just">
              <a:tabLst>
                <a:tab pos="266700" algn="l"/>
              </a:tabLst>
            </a:pP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une même problématique technique, une équipe d’étudiant peut accéder au pilotage du simulateur, réaliser des acquisitions et des traitements sur plusieurs postes de travail avec le logiciel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client-serveur </a:t>
            </a:r>
            <a:r>
              <a:rPr lang="fr-FR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fourni. Le résultat du TP amènera les étudiants à une synthèse commune. D’autres scénarios sont possibles.</a:t>
            </a:r>
            <a:endParaRPr lang="fr-F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9572" y="6834"/>
            <a:ext cx="75608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96006F"/>
                </a:solidFill>
                <a:latin typeface="Arial" pitchFamily="34" charset="0"/>
                <a:cs typeface="Arial" pitchFamily="34" charset="0"/>
              </a:rPr>
              <a:t>Points forts du Système A Enseigner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9572" y="779976"/>
            <a:ext cx="253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Même problème,</a:t>
            </a:r>
          </a:p>
          <a:p>
            <a:pPr algn="ctr"/>
            <a:r>
              <a:rPr lang="fr-FR" dirty="0" smtClean="0">
                <a:latin typeface="Arial" pitchFamily="34" charset="0"/>
                <a:cs typeface="Arial" pitchFamily="34" charset="0"/>
              </a:rPr>
              <a:t>acquisition multipostes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3491880" y="2312876"/>
            <a:ext cx="113977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 flipV="1">
            <a:off x="4640920" y="1664804"/>
            <a:ext cx="0" cy="36004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631658" y="3284984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31658" y="1628800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631658" y="4941168"/>
            <a:ext cx="79208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806026" y="1772816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3654955" y="3459382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Liaison informatique</a:t>
            </a:r>
            <a:endParaRPr lang="fr-FR" sz="1200" b="1" dirty="0">
              <a:solidFill>
                <a:srgbClr val="0070C0"/>
              </a:solidFill>
            </a:endParaRPr>
          </a:p>
        </p:txBody>
      </p:sp>
      <p:sp>
        <p:nvSpPr>
          <p:cNvPr id="26" name="Accolade fermante 25"/>
          <p:cNvSpPr/>
          <p:nvPr/>
        </p:nvSpPr>
        <p:spPr>
          <a:xfrm>
            <a:off x="7236296" y="1232756"/>
            <a:ext cx="288032" cy="4032448"/>
          </a:xfrm>
          <a:prstGeom prst="rightBrace">
            <a:avLst>
              <a:gd name="adj1" fmla="val 97918"/>
              <a:gd name="adj2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6952346" y="3100882"/>
            <a:ext cx="1636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Synthèse commune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06026" y="3496942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752020" y="51211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Poste élève</a:t>
            </a:r>
          </a:p>
          <a:p>
            <a:pPr algn="ctr"/>
            <a:r>
              <a:rPr lang="fr-FR" sz="1000" b="1" dirty="0" smtClean="0"/>
              <a:t>Acquisition/Traitement des données</a:t>
            </a:r>
            <a:endParaRPr lang="fr-FR" sz="1000" b="1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4640920" y="5049180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1" y="908720"/>
            <a:ext cx="3419475" cy="3390900"/>
          </a:xfrm>
          <a:prstGeom prst="rect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 flipV="1">
            <a:off x="4637833" y="1405238"/>
            <a:ext cx="0" cy="36004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7418" y="4495204"/>
            <a:ext cx="370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Fonctionnement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en ilots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intégré avec le logiciel 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Client/Serveur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50" y="512676"/>
            <a:ext cx="1773821" cy="136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7" y="2168860"/>
            <a:ext cx="1773827" cy="136800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50" y="3831484"/>
            <a:ext cx="1773827" cy="136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1368</Words>
  <Application>Microsoft Office PowerPoint</Application>
  <PresentationFormat>Affichage à l'écran (4:3)</PresentationFormat>
  <Paragraphs>251</Paragraphs>
  <Slides>28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SSI / STI2D</dc:title>
  <dc:creator>Frédéric GRELIER</dc:creator>
  <cp:lastModifiedBy>frederic</cp:lastModifiedBy>
  <cp:revision>648</cp:revision>
  <dcterms:created xsi:type="dcterms:W3CDTF">2010-06-21T18:33:40Z</dcterms:created>
  <dcterms:modified xsi:type="dcterms:W3CDTF">2014-04-30T15:32:00Z</dcterms:modified>
</cp:coreProperties>
</file>